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0" r:id="rId3"/>
    <p:sldId id="268" r:id="rId4"/>
    <p:sldId id="269" r:id="rId5"/>
    <p:sldId id="270" r:id="rId6"/>
    <p:sldId id="28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thony carotenuto" initials="a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C2C22D-9510-47A6-831B-16012D3EB1F8}" v="3" dt="2021-09-01T20:37:04.5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customXml" Target="../customXml/item2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07"/>
          <a:stretch/>
        </p:blipFill>
        <p:spPr>
          <a:xfrm>
            <a:off x="0" y="1193800"/>
            <a:ext cx="12192000" cy="5664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781649"/>
            <a:ext cx="10363200" cy="1089399"/>
          </a:xfrm>
        </p:spPr>
        <p:txBody>
          <a:bodyPr anchor="b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927488"/>
            <a:ext cx="10363200" cy="739587"/>
          </a:xfrm>
        </p:spPr>
        <p:txBody>
          <a:bodyPr/>
          <a:lstStyle>
            <a:lvl1pPr marL="0" indent="0" algn="l">
              <a:buNone/>
              <a:defRPr>
                <a:solidFill>
                  <a:srgbClr val="5F606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1" t="38723" r="15798" b="39627"/>
          <a:stretch/>
        </p:blipFill>
        <p:spPr>
          <a:xfrm>
            <a:off x="508000" y="177800"/>
            <a:ext cx="6502400" cy="93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414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24345" y="6477208"/>
            <a:ext cx="6537929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optional section title or footer</a:t>
            </a:r>
          </a:p>
        </p:txBody>
      </p:sp>
    </p:spTree>
    <p:extLst>
      <p:ext uri="{BB962C8B-B14F-4D97-AF65-F5344CB8AC3E}">
        <p14:creationId xmlns:p14="http://schemas.microsoft.com/office/powerpoint/2010/main" val="1793734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24345" y="6477208"/>
            <a:ext cx="6537929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optional section title or footer</a:t>
            </a:r>
          </a:p>
        </p:txBody>
      </p:sp>
    </p:spTree>
    <p:extLst>
      <p:ext uri="{BB962C8B-B14F-4D97-AF65-F5344CB8AC3E}">
        <p14:creationId xmlns:p14="http://schemas.microsoft.com/office/powerpoint/2010/main" val="2934746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3699250"/>
            <a:ext cx="10363200" cy="108939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803590"/>
            <a:ext cx="10363200" cy="739586"/>
          </a:xfrm>
        </p:spPr>
        <p:txBody>
          <a:bodyPr/>
          <a:lstStyle>
            <a:lvl1pPr marL="0" indent="0" algn="l">
              <a:buNone/>
              <a:defRPr>
                <a:solidFill>
                  <a:srgbClr val="5F606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22"/>
          <a:stretch/>
        </p:blipFill>
        <p:spPr>
          <a:xfrm>
            <a:off x="0" y="0"/>
            <a:ext cx="12192000" cy="341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695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364244" y="6453496"/>
            <a:ext cx="335641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A93C073-08DE-9C40-9CD0-DDF7A0FDEC50}" type="slidenum">
              <a:rPr lang="en-US" sz="1200" smtClean="0">
                <a:solidFill>
                  <a:srgbClr val="FFFFFF"/>
                </a:solidFill>
              </a:rPr>
              <a:pPr algn="r"/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229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414520" y="6462919"/>
            <a:ext cx="335641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A93C073-08DE-9C40-9CD0-DDF7A0FDEC50}" type="slidenum">
              <a:rPr lang="en-US" sz="1200" smtClean="0">
                <a:solidFill>
                  <a:srgbClr val="FFFFFF"/>
                </a:solidFill>
              </a:rPr>
              <a:pPr algn="r"/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59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14521" y="6462922"/>
            <a:ext cx="335641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A93C073-08DE-9C40-9CD0-DDF7A0FDEC50}" type="slidenum">
              <a:rPr lang="en-US" sz="1200" smtClean="0">
                <a:solidFill>
                  <a:srgbClr val="FFFFFF"/>
                </a:solidFill>
              </a:rPr>
              <a:pPr algn="r"/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629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364244" y="6434639"/>
            <a:ext cx="335641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A93C073-08DE-9C40-9CD0-DDF7A0FDEC50}" type="slidenum">
              <a:rPr lang="en-US" sz="1200" smtClean="0">
                <a:solidFill>
                  <a:srgbClr val="FFFFFF"/>
                </a:solidFill>
              </a:rPr>
              <a:pPr algn="r"/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268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414521" y="6453493"/>
            <a:ext cx="335641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A93C073-08DE-9C40-9CD0-DDF7A0FDEC50}" type="slidenum">
              <a:rPr lang="en-US" sz="1200" smtClean="0">
                <a:solidFill>
                  <a:srgbClr val="FFFFFF"/>
                </a:solidFill>
              </a:rPr>
              <a:pPr algn="r"/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785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401952" y="6444068"/>
            <a:ext cx="335641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A93C073-08DE-9C40-9CD0-DDF7A0FDEC50}" type="slidenum">
              <a:rPr lang="en-US" sz="1200" smtClean="0">
                <a:solidFill>
                  <a:srgbClr val="FFFFFF"/>
                </a:solidFill>
              </a:rPr>
              <a:pPr algn="r"/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1786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14521" y="6453495"/>
            <a:ext cx="335641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A93C073-08DE-9C40-9CD0-DDF7A0FDEC50}" type="slidenum">
              <a:rPr lang="en-US" sz="1200" smtClean="0">
                <a:solidFill>
                  <a:srgbClr val="FFFFFF"/>
                </a:solidFill>
              </a:rPr>
              <a:pPr algn="r"/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789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24345" y="6477208"/>
            <a:ext cx="6537929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optional section title or footer</a:t>
            </a:r>
          </a:p>
        </p:txBody>
      </p:sp>
    </p:spTree>
    <p:extLst>
      <p:ext uri="{BB962C8B-B14F-4D97-AF65-F5344CB8AC3E}">
        <p14:creationId xmlns:p14="http://schemas.microsoft.com/office/powerpoint/2010/main" val="10807098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14521" y="6434641"/>
            <a:ext cx="335641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A93C073-08DE-9C40-9CD0-DDF7A0FDEC50}" type="slidenum">
              <a:rPr lang="en-US" sz="1200" smtClean="0">
                <a:solidFill>
                  <a:srgbClr val="FFFFFF"/>
                </a:solidFill>
              </a:rPr>
              <a:pPr algn="r"/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05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439657" y="6444069"/>
            <a:ext cx="335641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A93C073-08DE-9C40-9CD0-DDF7A0FDEC50}" type="slidenum">
              <a:rPr lang="en-US" sz="1200" smtClean="0">
                <a:solidFill>
                  <a:srgbClr val="FFFFFF"/>
                </a:solidFill>
              </a:rPr>
              <a:pPr algn="r"/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0384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401951" y="6434640"/>
            <a:ext cx="335641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A93C073-08DE-9C40-9CD0-DDF7A0FDEC50}" type="slidenum">
              <a:rPr lang="en-US" sz="1200" smtClean="0">
                <a:solidFill>
                  <a:srgbClr val="FFFFFF"/>
                </a:solidFill>
              </a:rPr>
              <a:pPr algn="r"/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7496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Click to add optional section title or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886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F6062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24345" y="6477208"/>
            <a:ext cx="6537929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optional section title or footer</a:t>
            </a:r>
          </a:p>
        </p:txBody>
      </p:sp>
    </p:spTree>
    <p:extLst>
      <p:ext uri="{BB962C8B-B14F-4D97-AF65-F5344CB8AC3E}">
        <p14:creationId xmlns:p14="http://schemas.microsoft.com/office/powerpoint/2010/main" val="2185984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24345" y="6477208"/>
            <a:ext cx="6537929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optional section title or footer</a:t>
            </a:r>
          </a:p>
        </p:txBody>
      </p:sp>
    </p:spTree>
    <p:extLst>
      <p:ext uri="{BB962C8B-B14F-4D97-AF65-F5344CB8AC3E}">
        <p14:creationId xmlns:p14="http://schemas.microsoft.com/office/powerpoint/2010/main" val="2048418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624345" y="6477208"/>
            <a:ext cx="6537929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optional section title or footer</a:t>
            </a:r>
          </a:p>
        </p:txBody>
      </p:sp>
    </p:spTree>
    <p:extLst>
      <p:ext uri="{BB962C8B-B14F-4D97-AF65-F5344CB8AC3E}">
        <p14:creationId xmlns:p14="http://schemas.microsoft.com/office/powerpoint/2010/main" val="3762052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24345" y="6477208"/>
            <a:ext cx="6537929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optional section title or footer</a:t>
            </a:r>
          </a:p>
        </p:txBody>
      </p:sp>
    </p:spTree>
    <p:extLst>
      <p:ext uri="{BB962C8B-B14F-4D97-AF65-F5344CB8AC3E}">
        <p14:creationId xmlns:p14="http://schemas.microsoft.com/office/powerpoint/2010/main" val="2048133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24345" y="6477208"/>
            <a:ext cx="6537929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optional section title or footer</a:t>
            </a:r>
          </a:p>
        </p:txBody>
      </p:sp>
    </p:spTree>
    <p:extLst>
      <p:ext uri="{BB962C8B-B14F-4D97-AF65-F5344CB8AC3E}">
        <p14:creationId xmlns:p14="http://schemas.microsoft.com/office/powerpoint/2010/main" val="3922498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24345" y="6477208"/>
            <a:ext cx="6537929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optional section title or footer</a:t>
            </a:r>
          </a:p>
        </p:txBody>
      </p:sp>
    </p:spTree>
    <p:extLst>
      <p:ext uri="{BB962C8B-B14F-4D97-AF65-F5344CB8AC3E}">
        <p14:creationId xmlns:p14="http://schemas.microsoft.com/office/powerpoint/2010/main" val="3689714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24345" y="6477208"/>
            <a:ext cx="6537929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optional section title or footer</a:t>
            </a:r>
          </a:p>
        </p:txBody>
      </p:sp>
    </p:spTree>
    <p:extLst>
      <p:ext uri="{BB962C8B-B14F-4D97-AF65-F5344CB8AC3E}">
        <p14:creationId xmlns:p14="http://schemas.microsoft.com/office/powerpoint/2010/main" val="3006337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9"/>
          <a:stretch/>
        </p:blipFill>
        <p:spPr>
          <a:xfrm>
            <a:off x="0" y="0"/>
            <a:ext cx="12192000" cy="62738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96548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11943"/>
            <a:ext cx="10972800" cy="43606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24345" y="6477208"/>
            <a:ext cx="6537929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optional section title or footer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225981" y="6486732"/>
            <a:ext cx="335641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tx1"/>
                </a:solidFill>
              </a:rPr>
              <a:t>│</a:t>
            </a:r>
            <a:fld id="{DA93C073-08DE-9C40-9CD0-DDF7A0FDEC50}" type="slidenum">
              <a:rPr lang="en-US" sz="1200" smtClean="0">
                <a:solidFill>
                  <a:schemeClr val="tx1"/>
                </a:solidFill>
              </a:rPr>
              <a:pPr algn="r"/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1" t="38723" r="15798" b="39627"/>
          <a:stretch/>
        </p:blipFill>
        <p:spPr>
          <a:xfrm>
            <a:off x="468197" y="6206603"/>
            <a:ext cx="4713403" cy="67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078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457189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13" indent="-274313" algn="l" defTabSz="457189" rtl="0" eaLnBrk="1" latinLnBrk="0" hangingPunct="1">
        <a:spcBef>
          <a:spcPts val="0"/>
        </a:spcBef>
        <a:buClr>
          <a:schemeClr val="tx1"/>
        </a:buClr>
        <a:buFont typeface="Wingdings" charset="2"/>
        <a:buChar char="§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640064" indent="-320032" algn="l" defTabSz="457189" rtl="0" eaLnBrk="1" latinLnBrk="0" hangingPunct="1">
        <a:spcBef>
          <a:spcPts val="600"/>
        </a:spcBef>
        <a:buClr>
          <a:schemeClr val="tx1"/>
        </a:buClr>
        <a:buFont typeface="Arial"/>
        <a:buChar char="–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912791" indent="-227008" algn="l" defTabSz="457189" rtl="0" eaLnBrk="1" latinLnBrk="0" hangingPunct="1">
        <a:spcBef>
          <a:spcPts val="600"/>
        </a:spcBef>
        <a:buClr>
          <a:schemeClr val="tx1"/>
        </a:buClr>
        <a:buFont typeface="Arial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325847" indent="-274313" algn="l" defTabSz="457189" rtl="0" eaLnBrk="1" latinLnBrk="0" hangingPunct="1">
        <a:spcBef>
          <a:spcPts val="600"/>
        </a:spcBef>
        <a:buClr>
          <a:schemeClr val="tx1"/>
        </a:buClr>
        <a:buFont typeface="Arial"/>
        <a:buChar char="–"/>
        <a:defRPr sz="2400" kern="1200">
          <a:solidFill>
            <a:srgbClr val="000000"/>
          </a:solidFill>
          <a:latin typeface="+mn-lt"/>
          <a:ea typeface="+mn-ea"/>
          <a:cs typeface="+mn-cs"/>
        </a:defRPr>
      </a:lvl4pPr>
      <a:lvl5pPr marL="1717632" indent="-231769" algn="l" defTabSz="457189" rtl="0" eaLnBrk="1" latinLnBrk="0" hangingPunct="1">
        <a:spcBef>
          <a:spcPct val="20000"/>
        </a:spcBef>
        <a:buClr>
          <a:schemeClr val="tx1"/>
        </a:buClr>
        <a:buFont typeface="Arial"/>
        <a:buChar char="»"/>
        <a:defRPr sz="24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6548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11943"/>
            <a:ext cx="10972800" cy="43606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7509" y="6217821"/>
            <a:ext cx="6537929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optional section title or footer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8225981" y="6217821"/>
            <a:ext cx="335641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FFFFFF"/>
                </a:solidFill>
              </a:rPr>
              <a:t>│</a:t>
            </a:r>
            <a:fld id="{DA93C073-08DE-9C40-9CD0-DDF7A0FDEC50}" type="slidenum">
              <a:rPr lang="en-US" sz="1200" smtClean="0">
                <a:solidFill>
                  <a:srgbClr val="FFFFFF"/>
                </a:solidFill>
              </a:rPr>
              <a:pPr algn="r"/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235" y="6239232"/>
            <a:ext cx="542016" cy="4062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36"/>
          <a:stretch/>
        </p:blipFill>
        <p:spPr>
          <a:xfrm>
            <a:off x="418" y="5772555"/>
            <a:ext cx="12191583" cy="105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663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457200" rtl="0" eaLnBrk="1" latinLnBrk="0" hangingPunct="1">
        <a:spcBef>
          <a:spcPts val="0"/>
        </a:spcBef>
        <a:buClr>
          <a:schemeClr val="accent1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320040" algn="l" defTabSz="457200" rtl="0" eaLnBrk="1" latinLnBrk="0" hangingPunct="1">
        <a:spcBef>
          <a:spcPts val="600"/>
        </a:spcBef>
        <a:buClr>
          <a:schemeClr val="accent1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274320" algn="l" defTabSz="457200" rtl="0" eaLnBrk="1" latinLnBrk="0" hangingPunct="1">
        <a:spcBef>
          <a:spcPts val="600"/>
        </a:spcBef>
        <a:buClr>
          <a:schemeClr val="accent1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25880" indent="-274320" algn="l" defTabSz="457200" rtl="0" eaLnBrk="1" latinLnBrk="0" hangingPunct="1">
        <a:spcBef>
          <a:spcPts val="600"/>
        </a:spcBef>
        <a:buClr>
          <a:schemeClr val="accent1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safe.apps.mil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icsaplicadasformacion.blogspot.com/2020/03/instructor-plataforma-territorio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mailto:usn.hampton-roads.navmcpubhlthcenpors.list.nmcphc-foodsafetymana@mail.mi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llexamtips.com/2015/01/niacl-assistant-exam-january-17-2014-gk-computer-question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afe.apps.mil/" TargetMode="External"/><Relationship Id="rId2" Type="http://schemas.openxmlformats.org/officeDocument/2006/relationships/hyperlink" Target="mailto:usn.hamptonroads.navmcpubhlthcenpors.list.nmcphcfoodsafetymana@mail.mi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ngall.com/email-marketing-png" TargetMode="Externa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157661B-1A1F-4EB3-AB83-1A3A289803DA}"/>
              </a:ext>
            </a:extLst>
          </p:cNvPr>
          <p:cNvSpPr txBox="1">
            <a:spLocks/>
          </p:cNvSpPr>
          <p:nvPr/>
        </p:nvSpPr>
        <p:spPr>
          <a:xfrm>
            <a:off x="680484" y="3599123"/>
            <a:ext cx="10363200" cy="197233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003451"/>
                </a:solidFill>
                <a:latin typeface="Arial Narrow"/>
              </a:rPr>
              <a:t>Food Safety Manager’s/Supervisor’s Course </a:t>
            </a:r>
            <a:br>
              <a:rPr lang="en-US" sz="3600" dirty="0">
                <a:solidFill>
                  <a:srgbClr val="003451"/>
                </a:solidFill>
                <a:latin typeface="Arial Narrow"/>
              </a:rPr>
            </a:br>
            <a:r>
              <a:rPr lang="en-US" sz="3600" dirty="0">
                <a:latin typeface="+mn-lt"/>
              </a:rPr>
              <a:t>Instructor Tools  CANTRAC B-322-2101</a:t>
            </a:r>
          </a:p>
          <a:p>
            <a:pPr algn="ctr"/>
            <a:r>
              <a:rPr lang="en-US" sz="3600" dirty="0">
                <a:latin typeface="+mn-lt"/>
              </a:rPr>
              <a:t>MARCH 2023</a:t>
            </a:r>
          </a:p>
        </p:txBody>
      </p:sp>
    </p:spTree>
    <p:extLst>
      <p:ext uri="{BB962C8B-B14F-4D97-AF65-F5344CB8AC3E}">
        <p14:creationId xmlns:p14="http://schemas.microsoft.com/office/powerpoint/2010/main" val="3544145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128" y="559267"/>
            <a:ext cx="3739341" cy="827326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  <a:ea typeface="Calibri"/>
                <a:cs typeface="Times New Roman"/>
              </a:rPr>
              <a:t>INSTRUCTORS TOOLS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127" y="1996580"/>
            <a:ext cx="3820811" cy="4038996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Aft>
                <a:spcPts val="1333"/>
              </a:spcAft>
              <a:buNone/>
            </a:pPr>
            <a:r>
              <a:rPr lang="en-US" sz="1800" dirty="0">
                <a:ea typeface="Calibri"/>
                <a:cs typeface="Times New Roman"/>
              </a:rPr>
              <a:t>Certified Instructors will be provided the approved course materials:</a:t>
            </a:r>
          </a:p>
          <a:p>
            <a:pPr>
              <a:lnSpc>
                <a:spcPct val="90000"/>
              </a:lnSpc>
              <a:spcAft>
                <a:spcPts val="1333"/>
              </a:spcAft>
              <a:buFont typeface="Wingdings" panose="05000000000000000000" pitchFamily="2" charset="2"/>
              <a:buChar char="v"/>
            </a:pPr>
            <a:r>
              <a:rPr lang="en-US" sz="1800" dirty="0">
                <a:ea typeface="Calibri"/>
                <a:cs typeface="Times New Roman"/>
              </a:rPr>
              <a:t>PowerPoint Slide Deck</a:t>
            </a:r>
          </a:p>
          <a:p>
            <a:pPr>
              <a:lnSpc>
                <a:spcPct val="90000"/>
              </a:lnSpc>
              <a:spcAft>
                <a:spcPts val="1333"/>
              </a:spcAft>
              <a:buFont typeface="Wingdings" panose="05000000000000000000" pitchFamily="2" charset="2"/>
              <a:buChar char="v"/>
            </a:pPr>
            <a:r>
              <a:rPr lang="en-US" sz="1800" dirty="0">
                <a:ea typeface="Calibri"/>
                <a:cs typeface="Times New Roman"/>
              </a:rPr>
              <a:t>Lesson Training Guide</a:t>
            </a:r>
          </a:p>
          <a:p>
            <a:pPr>
              <a:lnSpc>
                <a:spcPct val="90000"/>
              </a:lnSpc>
              <a:spcAft>
                <a:spcPts val="1333"/>
              </a:spcAft>
              <a:buFont typeface="Wingdings" panose="05000000000000000000" pitchFamily="2" charset="2"/>
              <a:buChar char="v"/>
            </a:pPr>
            <a:r>
              <a:rPr lang="en-US" sz="1800" dirty="0">
                <a:ea typeface="Calibri"/>
                <a:cs typeface="Times New Roman"/>
              </a:rPr>
              <a:t>Instructor Guide</a:t>
            </a:r>
          </a:p>
          <a:p>
            <a:pPr>
              <a:lnSpc>
                <a:spcPct val="90000"/>
              </a:lnSpc>
              <a:spcAft>
                <a:spcPts val="1333"/>
              </a:spcAft>
              <a:buFont typeface="Wingdings" panose="05000000000000000000" pitchFamily="2" charset="2"/>
              <a:buChar char="v"/>
            </a:pPr>
            <a:r>
              <a:rPr lang="en-US" sz="1800" dirty="0">
                <a:ea typeface="Calibri"/>
                <a:cs typeface="Times New Roman"/>
              </a:rPr>
              <a:t>Student Guide</a:t>
            </a:r>
          </a:p>
          <a:p>
            <a:pPr lvl="1">
              <a:lnSpc>
                <a:spcPct val="90000"/>
              </a:lnSpc>
              <a:spcAft>
                <a:spcPts val="1333"/>
              </a:spcAft>
            </a:pPr>
            <a:r>
              <a:rPr lang="en-US" sz="1800" dirty="0">
                <a:ea typeface="Calibri"/>
                <a:cs typeface="Times New Roman"/>
              </a:rPr>
              <a:t>Defense Center for Public Health – Portsmouth (DCPH-P) will provide the documents to you via download from </a:t>
            </a:r>
          </a:p>
          <a:p>
            <a:pPr marL="0" indent="0">
              <a:lnSpc>
                <a:spcPct val="90000"/>
              </a:lnSpc>
              <a:spcAft>
                <a:spcPts val="1333"/>
              </a:spcAft>
              <a:buNone/>
            </a:pPr>
            <a:r>
              <a:rPr lang="en-US" sz="1800" b="1" dirty="0">
                <a:ea typeface="Calibri"/>
                <a:cs typeface="Times New Roman"/>
              </a:rPr>
              <a:t>	DoD SAFE (</a:t>
            </a:r>
            <a:r>
              <a:rPr lang="en-US" sz="1800" b="1" u="sng" dirty="0">
                <a:ea typeface="Calibri"/>
                <a:cs typeface="Times New Roman"/>
                <a:hlinkClick r:id="rId2"/>
              </a:rPr>
              <a:t>https://safe.apps.mil/</a:t>
            </a:r>
            <a:r>
              <a:rPr lang="en-US" sz="1800" b="1" dirty="0">
                <a:ea typeface="Calibri"/>
                <a:cs typeface="Times New Roman"/>
              </a:rPr>
              <a:t>)</a:t>
            </a:r>
            <a:endParaRPr lang="en-US" sz="1800" dirty="0">
              <a:ea typeface="Calibri"/>
              <a:cs typeface="Times New Roman"/>
            </a:endParaRPr>
          </a:p>
          <a:p>
            <a:pPr>
              <a:lnSpc>
                <a:spcPct val="90000"/>
              </a:lnSpc>
            </a:pPr>
            <a:endParaRPr lang="en-US" sz="1700" dirty="0"/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D4E5C873-EC80-4270-94B4-20823C9D7F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445457" y="1386592"/>
            <a:ext cx="6155141" cy="410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070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C678E04A-6B61-45FF-B463-D8ACEA8CA74D}"/>
              </a:ext>
            </a:extLst>
          </p:cNvPr>
          <p:cNvSpPr/>
          <p:nvPr/>
        </p:nvSpPr>
        <p:spPr>
          <a:xfrm>
            <a:off x="1719743" y="3179428"/>
            <a:ext cx="394283" cy="343948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614361"/>
          </a:xfrm>
        </p:spPr>
        <p:txBody>
          <a:bodyPr/>
          <a:lstStyle/>
          <a:p>
            <a:pPr algn="ctr"/>
            <a:r>
              <a:rPr lang="en-US" sz="3733" dirty="0">
                <a:latin typeface="+mn-lt"/>
                <a:ea typeface="Calibri"/>
                <a:cs typeface="Times New Roman"/>
              </a:rPr>
              <a:t>REQUESTING TO TEACH THE COURSE</a:t>
            </a:r>
            <a:endParaRPr lang="en-US" sz="3733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89001"/>
            <a:ext cx="11379200" cy="4883555"/>
          </a:xfrm>
          <a:ln>
            <a:solidFill>
              <a:srgbClr val="FF0000"/>
            </a:solidFill>
          </a:ln>
        </p:spPr>
        <p:txBody>
          <a:bodyPr/>
          <a:lstStyle/>
          <a:p>
            <a:pPr>
              <a:lnSpc>
                <a:spcPct val="115000"/>
              </a:lnSpc>
              <a:spcAft>
                <a:spcPts val="1333"/>
              </a:spcAft>
            </a:pPr>
            <a:r>
              <a:rPr lang="en-US" sz="2667" dirty="0">
                <a:ea typeface="Calibri"/>
                <a:cs typeface="Times New Roman"/>
              </a:rPr>
              <a:t>Certified instructors </a:t>
            </a:r>
            <a:r>
              <a:rPr lang="en-US" sz="2667" b="1" dirty="0">
                <a:ea typeface="Calibri"/>
                <a:cs typeface="Times New Roman"/>
              </a:rPr>
              <a:t>MUST</a:t>
            </a:r>
            <a:r>
              <a:rPr lang="en-US" sz="2667" dirty="0">
                <a:ea typeface="Calibri"/>
                <a:cs typeface="Times New Roman"/>
              </a:rPr>
              <a:t> submit requests to instruct the course to DCPH-P group email </a:t>
            </a:r>
            <a:r>
              <a:rPr lang="en-US" sz="2667" b="1" u="sng" dirty="0">
                <a:highlight>
                  <a:srgbClr val="FFFF00"/>
                </a:highlight>
                <a:ea typeface="Calibri"/>
                <a:cs typeface="Times New Roman"/>
              </a:rPr>
              <a:t>15 days prior </a:t>
            </a:r>
            <a:r>
              <a:rPr lang="en-US" sz="2667" dirty="0">
                <a:ea typeface="Calibri"/>
                <a:cs typeface="Times New Roman"/>
              </a:rPr>
              <a:t>to the start date of the course. </a:t>
            </a:r>
          </a:p>
          <a:p>
            <a:pPr marL="0" indent="0" algn="ctr">
              <a:lnSpc>
                <a:spcPct val="115000"/>
              </a:lnSpc>
              <a:spcAft>
                <a:spcPts val="1333"/>
              </a:spcAft>
              <a:buNone/>
            </a:pPr>
            <a:r>
              <a:rPr lang="en-US" sz="2667" u="sng" dirty="0">
                <a:solidFill>
                  <a:srgbClr val="0000FF"/>
                </a:solidFill>
                <a:ea typeface="Calibri"/>
                <a:cs typeface="Times New Roman"/>
                <a:hlinkClick r:id="rId2"/>
              </a:rPr>
              <a:t>usn.hampton-roads.navmcpubhlthcenpors.list.nmcphc-foodsafetymana@mail.mil</a:t>
            </a:r>
            <a:endParaRPr lang="en-US" sz="2667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333"/>
              </a:spcAft>
            </a:pPr>
            <a:r>
              <a:rPr lang="en-US" sz="2667" dirty="0">
                <a:ea typeface="Calibri"/>
                <a:cs typeface="Times New Roman"/>
              </a:rPr>
              <a:t>After submitting the request to instruct the course, the DCPH-P Program Manager will supply  </a:t>
            </a:r>
            <a:r>
              <a:rPr lang="en-US" sz="2667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Calibri"/>
                <a:cs typeface="Times New Roman"/>
              </a:rPr>
              <a:t>2</a:t>
            </a:r>
            <a:r>
              <a:rPr lang="en-US" sz="2667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Calibri"/>
                <a:cs typeface="Times New Roman"/>
              </a:rPr>
              <a:t> </a:t>
            </a:r>
            <a:r>
              <a:rPr lang="en-US" sz="2667" dirty="0">
                <a:ea typeface="Calibri"/>
                <a:cs typeface="Times New Roman"/>
              </a:rPr>
              <a:t> separate exams, an evaluation form, an answer sheet and a roster form </a:t>
            </a:r>
            <a:r>
              <a:rPr lang="en-US" sz="2667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Calibri"/>
                <a:cs typeface="Times New Roman"/>
              </a:rPr>
              <a:t>72</a:t>
            </a:r>
            <a:r>
              <a:rPr lang="en-US" sz="2667" dirty="0">
                <a:ea typeface="Calibri"/>
                <a:cs typeface="Times New Roman"/>
              </a:rPr>
              <a:t> hours before course start date.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1219170"/>
            <a:r>
              <a:rPr lang="en-US">
                <a:solidFill>
                  <a:srgbClr val="003451"/>
                </a:solidFill>
                <a:latin typeface="Arial Narrow"/>
              </a:rPr>
              <a:t>Click to add optional section title or footer</a:t>
            </a:r>
            <a:endParaRPr lang="en-US" dirty="0">
              <a:solidFill>
                <a:srgbClr val="003451"/>
              </a:solidFill>
              <a:latin typeface="Arial Narrow"/>
            </a:endParaRPr>
          </a:p>
        </p:txBody>
      </p:sp>
      <p:pic>
        <p:nvPicPr>
          <p:cNvPr id="8" name="Picture 7" descr="A close-up of a calculator and a pencil&#10;&#10;Description automatically generated with low confidence">
            <a:extLst>
              <a:ext uri="{FF2B5EF4-FFF2-40B4-BE49-F238E27FC236}">
                <a16:creationId xmlns:a16="http://schemas.microsoft.com/office/drawing/2014/main" id="{DECF87EB-75AB-400D-9586-4503E27781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060110" y="3661336"/>
            <a:ext cx="2522290" cy="189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386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676603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+mn-lt"/>
                <a:ea typeface="Calibri"/>
                <a:cs typeface="Times New Roman"/>
              </a:rPr>
              <a:t>COURSE COMPLETION</a:t>
            </a:r>
            <a:endParaRPr lang="en-US" sz="5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3422" y="1876660"/>
            <a:ext cx="7716416" cy="392286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spcAft>
                <a:spcPts val="1333"/>
              </a:spcAft>
              <a:buNone/>
            </a:pPr>
            <a:r>
              <a:rPr lang="en-US" sz="2800" dirty="0">
                <a:ea typeface="Calibri"/>
                <a:cs typeface="Times New Roman"/>
              </a:rPr>
              <a:t>At the completion of the course, instructors </a:t>
            </a:r>
            <a:r>
              <a:rPr lang="en-US" sz="2800" b="1" u="sng" dirty="0">
                <a:solidFill>
                  <a:srgbClr val="FF0000"/>
                </a:solidFill>
                <a:highlight>
                  <a:srgbClr val="FFFF00"/>
                </a:highlight>
                <a:ea typeface="Calibri"/>
                <a:cs typeface="Times New Roman"/>
              </a:rPr>
              <a:t>must</a:t>
            </a:r>
            <a:r>
              <a:rPr lang="en-US" sz="2800" u="sng" dirty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en-US" sz="2800" dirty="0">
                <a:ea typeface="Calibri"/>
                <a:cs typeface="Times New Roman"/>
              </a:rPr>
              <a:t>provide the following:</a:t>
            </a:r>
          </a:p>
          <a:p>
            <a:pPr>
              <a:lnSpc>
                <a:spcPct val="90000"/>
              </a:lnSpc>
              <a:spcAft>
                <a:spcPts val="1333"/>
              </a:spcAft>
              <a:buFont typeface="Wingdings" panose="05000000000000000000" pitchFamily="2" charset="2"/>
              <a:buChar char="v"/>
            </a:pPr>
            <a:r>
              <a:rPr lang="en-US" sz="2800" dirty="0">
                <a:ea typeface="Calibri"/>
                <a:cs typeface="Times New Roman"/>
              </a:rPr>
              <a:t>Typed Student Roster which includes DOD ID or SSN.</a:t>
            </a:r>
          </a:p>
          <a:p>
            <a:pPr>
              <a:lnSpc>
                <a:spcPct val="90000"/>
              </a:lnSpc>
              <a:spcAft>
                <a:spcPts val="1333"/>
              </a:spcAft>
              <a:buFont typeface="Wingdings" panose="05000000000000000000" pitchFamily="2" charset="2"/>
              <a:buChar char="v"/>
            </a:pPr>
            <a:r>
              <a:rPr lang="en-US" sz="2800" dirty="0">
                <a:ea typeface="Calibri"/>
                <a:cs typeface="Times New Roman"/>
              </a:rPr>
              <a:t>Completed Answer Sheets</a:t>
            </a:r>
          </a:p>
          <a:p>
            <a:pPr>
              <a:lnSpc>
                <a:spcPct val="90000"/>
              </a:lnSpc>
              <a:spcAft>
                <a:spcPts val="1333"/>
              </a:spcAft>
              <a:buFont typeface="Wingdings" panose="05000000000000000000" pitchFamily="2" charset="2"/>
              <a:buChar char="v"/>
            </a:pPr>
            <a:r>
              <a:rPr lang="en-US" sz="2800" dirty="0">
                <a:ea typeface="Calibri"/>
                <a:cs typeface="Times New Roman"/>
              </a:rPr>
              <a:t>Completed Evaluation Forms</a:t>
            </a:r>
          </a:p>
          <a:p>
            <a:pPr lvl="1">
              <a:lnSpc>
                <a:spcPct val="90000"/>
              </a:lnSpc>
              <a:spcAft>
                <a:spcPts val="1333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ea typeface="Calibri"/>
                <a:cs typeface="Times New Roman"/>
              </a:rPr>
              <a:t>Forward within </a:t>
            </a:r>
            <a:r>
              <a:rPr lang="en-US" sz="2800" b="1" dirty="0">
                <a:solidFill>
                  <a:srgbClr val="FF0000"/>
                </a:solidFill>
                <a:highlight>
                  <a:srgbClr val="FFFF00"/>
                </a:highlight>
                <a:ea typeface="Calibri"/>
                <a:cs typeface="Times New Roman"/>
              </a:rPr>
              <a:t>24</a:t>
            </a:r>
            <a:r>
              <a:rPr lang="en-US" sz="2800" dirty="0">
                <a:solidFill>
                  <a:srgbClr val="FF0000"/>
                </a:solidFill>
                <a:highlight>
                  <a:srgbClr val="FFFF00"/>
                </a:highlight>
                <a:ea typeface="Calibri"/>
                <a:cs typeface="Times New Roman"/>
              </a:rPr>
              <a:t> </a:t>
            </a:r>
            <a:r>
              <a:rPr lang="en-US" sz="2800" dirty="0">
                <a:ea typeface="Calibri"/>
                <a:cs typeface="Times New Roman"/>
              </a:rPr>
              <a:t>hours on course completion to:</a:t>
            </a:r>
          </a:p>
          <a:p>
            <a:pPr marL="0" indent="0">
              <a:lnSpc>
                <a:spcPct val="90000"/>
              </a:lnSpc>
              <a:spcAft>
                <a:spcPts val="1333"/>
              </a:spcAft>
              <a:buNone/>
            </a:pPr>
            <a:r>
              <a:rPr lang="en-US" sz="2000" u="sng" dirty="0">
                <a:ea typeface="Calibri"/>
                <a:cs typeface="Times New Roman"/>
                <a:hlinkClick r:id="rId2"/>
              </a:rPr>
              <a:t>usn.hamptonroads.navmcpubhlthcenpors.list.nmcphcfoodsafetymana@mail.mil</a:t>
            </a:r>
            <a:r>
              <a:rPr lang="en-US" sz="2000" u="sng" dirty="0">
                <a:ea typeface="Calibri"/>
                <a:cs typeface="Times New Roman"/>
              </a:rPr>
              <a:t>  </a:t>
            </a:r>
          </a:p>
          <a:p>
            <a:pPr marL="0" indent="0">
              <a:lnSpc>
                <a:spcPct val="90000"/>
              </a:lnSpc>
              <a:spcAft>
                <a:spcPts val="1333"/>
              </a:spcAft>
              <a:buNone/>
            </a:pPr>
            <a:r>
              <a:rPr lang="en-US" sz="2000" dirty="0">
                <a:ea typeface="Calibri"/>
                <a:cs typeface="Times New Roman"/>
              </a:rPr>
              <a:t>	via upload to </a:t>
            </a:r>
            <a:r>
              <a:rPr lang="en-US" sz="2000" b="1" dirty="0">
                <a:ea typeface="Calibri"/>
                <a:cs typeface="Times New Roman"/>
              </a:rPr>
              <a:t>DoD SAFE (</a:t>
            </a:r>
            <a:r>
              <a:rPr lang="en-US" sz="2000" b="1" u="sng" dirty="0">
                <a:ea typeface="Calibri"/>
                <a:cs typeface="Times New Roman"/>
                <a:hlinkClick r:id="rId3"/>
              </a:rPr>
              <a:t>https://safe.apps.mil/</a:t>
            </a:r>
            <a:r>
              <a:rPr lang="en-US" sz="2000" b="1" dirty="0">
                <a:ea typeface="Calibri"/>
                <a:cs typeface="Times New Roman"/>
              </a:rPr>
              <a:t>)  </a:t>
            </a:r>
            <a:endParaRPr lang="en-US" sz="2000" dirty="0">
              <a:ea typeface="Calibri"/>
              <a:cs typeface="Times New Roman"/>
            </a:endParaRPr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E4167C9-3990-4F04-A4C8-DA5C2CCB96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8935" r="24146" b="-1"/>
          <a:stretch/>
        </p:blipFill>
        <p:spPr>
          <a:xfrm>
            <a:off x="640079" y="498638"/>
            <a:ext cx="3069751" cy="454147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028827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C7159B-1A8C-42B0-8AED-532165EFE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5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happens next: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A9E873-AA6B-49DD-AFB1-6CA112E86176}"/>
              </a:ext>
            </a:extLst>
          </p:cNvPr>
          <p:cNvSpPr txBox="1"/>
          <p:nvPr/>
        </p:nvSpPr>
        <p:spPr>
          <a:xfrm>
            <a:off x="545284" y="2670048"/>
            <a:ext cx="4904540" cy="35478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1333"/>
              </a:spcAft>
              <a:buClr>
                <a:srgbClr val="0034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DCPH-P </a:t>
            </a: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will:</a:t>
            </a:r>
          </a:p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1333"/>
              </a:spcAft>
              <a:buClr>
                <a:srgbClr val="0034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Grade the examination.</a:t>
            </a:r>
          </a:p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1333"/>
              </a:spcAft>
              <a:buClr>
                <a:srgbClr val="0034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Provide the instructor certificates for students who meet the minimum passing score of </a:t>
            </a:r>
            <a:r>
              <a:rPr kumimoji="0" lang="en-US" sz="22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70% </a:t>
            </a: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within 5 business days.  </a:t>
            </a:r>
          </a:p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1333"/>
              </a:spcAft>
              <a:buClr>
                <a:srgbClr val="0034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Graduate the students in the Corporate enterprise Training Activity Resource System (</a:t>
            </a:r>
            <a:r>
              <a:rPr kumimoji="0" lang="en-US" sz="22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CeTARS</a:t>
            </a: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).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89C7495-2FB3-4F4D-AA57-37B04A3BF9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48" y="706339"/>
            <a:ext cx="5458968" cy="544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23096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NMCPHC">
      <a:dk1>
        <a:srgbClr val="003451"/>
      </a:dk1>
      <a:lt1>
        <a:srgbClr val="FFFFFF"/>
      </a:lt1>
      <a:dk2>
        <a:srgbClr val="666666"/>
      </a:dk2>
      <a:lt2>
        <a:srgbClr val="E6E6E6"/>
      </a:lt2>
      <a:accent1>
        <a:srgbClr val="FFB400"/>
      </a:accent1>
      <a:accent2>
        <a:srgbClr val="5DA25E"/>
      </a:accent2>
      <a:accent3>
        <a:srgbClr val="991A1D"/>
      </a:accent3>
      <a:accent4>
        <a:srgbClr val="0076C0"/>
      </a:accent4>
      <a:accent5>
        <a:srgbClr val="595959"/>
      </a:accent5>
      <a:accent6>
        <a:srgbClr val="513366"/>
      </a:accent6>
      <a:hlink>
        <a:srgbClr val="0076C0"/>
      </a:hlink>
      <a:folHlink>
        <a:srgbClr val="595959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MCPHC_PPT_GENERAL_TEMPLATE_DRAFT_11Feb2016">
  <a:themeElements>
    <a:clrScheme name="NMCPHC Color Palette">
      <a:dk1>
        <a:sysClr val="windowText" lastClr="000000"/>
      </a:dk1>
      <a:lt1>
        <a:sysClr val="window" lastClr="FFFFFF"/>
      </a:lt1>
      <a:dk2>
        <a:srgbClr val="172E56"/>
      </a:dk2>
      <a:lt2>
        <a:srgbClr val="DDF2F8"/>
      </a:lt2>
      <a:accent1>
        <a:srgbClr val="042540"/>
      </a:accent1>
      <a:accent2>
        <a:srgbClr val="F8A912"/>
      </a:accent2>
      <a:accent3>
        <a:srgbClr val="1A55A6"/>
      </a:accent3>
      <a:accent4>
        <a:srgbClr val="4B4D4F"/>
      </a:accent4>
      <a:accent5>
        <a:srgbClr val="0A3623"/>
      </a:accent5>
      <a:accent6>
        <a:srgbClr val="A40315"/>
      </a:accent6>
      <a:hlink>
        <a:srgbClr val="04253F"/>
      </a:hlink>
      <a:folHlink>
        <a:srgbClr val="F4A511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80859B3-D131-4F7C-BAC1-EA260A2E172E}"/>
</file>

<file path=customXml/itemProps2.xml><?xml version="1.0" encoding="utf-8"?>
<ds:datastoreItem xmlns:ds="http://schemas.openxmlformats.org/officeDocument/2006/customXml" ds:itemID="{CE033FF2-1A86-484B-8455-DBDA979C2CEB}"/>
</file>

<file path=customXml/itemProps3.xml><?xml version="1.0" encoding="utf-8"?>
<ds:datastoreItem xmlns:ds="http://schemas.openxmlformats.org/officeDocument/2006/customXml" ds:itemID="{B918DDA4-3C66-49C8-AACD-17EBF6BA05A7}"/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266</Words>
  <Application>Microsoft Office PowerPoint</Application>
  <PresentationFormat>Widescreen</PresentationFormat>
  <Paragraphs>28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Narrow</vt:lpstr>
      <vt:lpstr>Wingdings</vt:lpstr>
      <vt:lpstr>1_Office Theme</vt:lpstr>
      <vt:lpstr>NMCPHC_PPT_GENERAL_TEMPLATE_DRAFT_11Feb2016</vt:lpstr>
      <vt:lpstr>PowerPoint Presentation</vt:lpstr>
      <vt:lpstr>INSTRUCTORS TOOLS</vt:lpstr>
      <vt:lpstr>REQUESTING TO TEACH THE COURSE</vt:lpstr>
      <vt:lpstr>COURSE COMPLETION</vt:lpstr>
      <vt:lpstr>What happens next: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Safety Manager’s/Supervisor’s Course  Instructor Tools CANTRAC B-322-2101</dc:title>
  <dc:creator>anthony carotenuto</dc:creator>
  <cp:lastModifiedBy>Webb, Timothy B CIV USN NAVMCPUBHLTHCEN PORS (USA)</cp:lastModifiedBy>
  <cp:revision>4</cp:revision>
  <dcterms:created xsi:type="dcterms:W3CDTF">2021-08-31T10:38:27Z</dcterms:created>
  <dcterms:modified xsi:type="dcterms:W3CDTF">2023-03-01T17:37:44Z</dcterms:modified>
</cp:coreProperties>
</file>